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</p:sldMasterIdLst>
  <p:notesMasterIdLst>
    <p:notesMasterId r:id="rId9"/>
  </p:notesMasterIdLst>
  <p:handoutMasterIdLst>
    <p:handoutMasterId r:id="rId10"/>
  </p:handoutMasterIdLst>
  <p:sldIdLst>
    <p:sldId id="280" r:id="rId2"/>
    <p:sldId id="327" r:id="rId3"/>
    <p:sldId id="313" r:id="rId4"/>
    <p:sldId id="336" r:id="rId5"/>
    <p:sldId id="334" r:id="rId6"/>
    <p:sldId id="317" r:id="rId7"/>
    <p:sldId id="318" r:id="rId8"/>
  </p:sldIdLst>
  <p:sldSz cx="9144000" cy="5715000" type="screen16x1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6327" autoAdjust="0"/>
  </p:normalViewPr>
  <p:slideViewPr>
    <p:cSldViewPr snapToGrid="0" snapToObjects="1">
      <p:cViewPr varScale="1">
        <p:scale>
          <a:sx n="61" d="100"/>
          <a:sy n="61" d="100"/>
        </p:scale>
        <p:origin x="696" y="4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034579" cy="351562"/>
          </a:xfrm>
          <a:prstGeom prst="rect">
            <a:avLst/>
          </a:prstGeom>
        </p:spPr>
        <p:txBody>
          <a:bodyPr vert="horz" lIns="93800" tIns="46901" rIns="93800" bIns="46901" rtlCol="0"/>
          <a:lstStyle>
            <a:lvl1pPr algn="l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344" y="1"/>
            <a:ext cx="4036170" cy="351562"/>
          </a:xfrm>
          <a:prstGeom prst="rect">
            <a:avLst/>
          </a:prstGeom>
        </p:spPr>
        <p:txBody>
          <a:bodyPr vert="horz" lIns="93800" tIns="46901" rIns="93800" bIns="46901" rtlCol="0"/>
          <a:lstStyle>
            <a:lvl1pPr algn="r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fld id="{8ABD4B5B-3241-40B0-B12C-2F1A08A33058}" type="datetimeFigureOut">
              <a:rPr lang="en-US"/>
              <a:pPr>
                <a:defRPr/>
              </a:pPr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71542"/>
            <a:ext cx="4034579" cy="351562"/>
          </a:xfrm>
          <a:prstGeom prst="rect">
            <a:avLst/>
          </a:prstGeom>
        </p:spPr>
        <p:txBody>
          <a:bodyPr vert="horz" lIns="93800" tIns="46901" rIns="93800" bIns="46901" rtlCol="0" anchor="b"/>
          <a:lstStyle>
            <a:lvl1pPr algn="l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344" y="6671542"/>
            <a:ext cx="4036170" cy="351562"/>
          </a:xfrm>
          <a:prstGeom prst="rect">
            <a:avLst/>
          </a:prstGeom>
        </p:spPr>
        <p:txBody>
          <a:bodyPr vert="horz" lIns="93800" tIns="46901" rIns="93800" bIns="46901" rtlCol="0" anchor="b"/>
          <a:lstStyle>
            <a:lvl1pPr algn="r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fld id="{BE1B9EDD-45BB-436F-B3E5-89574CFE0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86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034579" cy="349940"/>
          </a:xfrm>
          <a:prstGeom prst="rect">
            <a:avLst/>
          </a:prstGeom>
        </p:spPr>
        <p:txBody>
          <a:bodyPr vert="horz" lIns="93800" tIns="46901" rIns="93800" bIns="46901" rtlCol="0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344" y="2"/>
            <a:ext cx="4036170" cy="349940"/>
          </a:xfrm>
          <a:prstGeom prst="rect">
            <a:avLst/>
          </a:prstGeom>
        </p:spPr>
        <p:txBody>
          <a:bodyPr vert="horz" lIns="93800" tIns="46901" rIns="93800" bIns="46901" rtlCol="0"/>
          <a:lstStyle>
            <a:lvl1pPr algn="r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31179D5A-0CA9-4B5B-AF08-EEE39FA7C512}" type="datetimeFigureOut">
              <a:rPr lang="en-US"/>
              <a:pPr>
                <a:defRPr/>
              </a:pPr>
              <a:t>4/16/2021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9525" y="530225"/>
            <a:ext cx="4210050" cy="2630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00" tIns="46901" rIns="93800" bIns="4690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548" y="3335774"/>
            <a:ext cx="7446008" cy="3159180"/>
          </a:xfrm>
          <a:prstGeom prst="rect">
            <a:avLst/>
          </a:prstGeom>
        </p:spPr>
        <p:txBody>
          <a:bodyPr vert="horz" lIns="93800" tIns="46901" rIns="93800" bIns="4690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71542"/>
            <a:ext cx="4034579" cy="349940"/>
          </a:xfrm>
          <a:prstGeom prst="rect">
            <a:avLst/>
          </a:prstGeom>
        </p:spPr>
        <p:txBody>
          <a:bodyPr vert="horz" lIns="93800" tIns="46901" rIns="93800" bIns="46901" rtlCol="0" anchor="b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344" y="6671542"/>
            <a:ext cx="4036170" cy="349940"/>
          </a:xfrm>
          <a:prstGeom prst="rect">
            <a:avLst/>
          </a:prstGeom>
        </p:spPr>
        <p:txBody>
          <a:bodyPr vert="horz" wrap="square" lIns="93800" tIns="46901" rIns="93800" bIns="469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fld id="{A104909B-6321-439E-8394-2BE6E4B5D0D8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617226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60351" indent="-291576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71135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9911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110298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74242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38185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502129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66072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E9BA6CF-2091-4D72-A2F1-2C3E9BBF082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56418" indent="-290068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65077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1428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99381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6092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2246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8401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4555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E9BA6CF-2091-4D72-A2F1-2C3E9BBF0823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7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56418" indent="-290068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65077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1428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99381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6092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2246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8401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4555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CB77C7B-E219-4E34-ADB0-AD4569C5950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84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4C7FF-DDC5-46C0-A2E4-9AA9D19C6AFB}" type="datetime1">
              <a:rPr lang="en-US" altLang="en-US" smtClean="0"/>
              <a:t>4/16/2021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54989-7CCB-4FAA-8A7D-6F242107C7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945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654EF-A4AC-44DC-891D-4D5D14DC9453}" type="datetime1">
              <a:rPr lang="en-US" altLang="en-US" smtClean="0"/>
              <a:t>4/16/2021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BFA35-9F55-4BB0-BCEB-727B177B5F5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799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1EF2-C501-4BD3-99E4-051F3817A96E}" type="datetime1">
              <a:rPr lang="en-US" altLang="en-US" smtClean="0"/>
              <a:t>4/16/2021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53EFA-8CCB-4023-82F2-941C0210495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16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BEC05-EDCE-4F1B-9E35-C1B5CF4A36B6}" type="datetime1">
              <a:rPr lang="en-US" altLang="en-US" smtClean="0"/>
              <a:t>4/16/2021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8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CB105A-6AE7-42C7-ABC2-BDD087A6F302}" type="datetime1">
              <a:rPr lang="en-US" altLang="en-US" smtClean="0"/>
              <a:t>4/16/2021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4F91C-6E93-4184-BFCA-37E897CE66B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656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189C5-8DA7-4A31-827E-36D8D3A1DE1B}" type="datetime1">
              <a:rPr lang="en-US" altLang="en-US" smtClean="0"/>
              <a:t>4/16/2021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34688-08A1-4358-A076-C9D46EDD7D2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494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AEFCB-59DA-4223-9D6B-B80C2AAA59C4}" type="datetime1">
              <a:rPr lang="en-US" altLang="en-US" smtClean="0"/>
              <a:t>4/16/2021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4C9F1-1AAE-43BE-9A64-88C7D274E4C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767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0B48F-E84C-45EC-BD60-08C7D6F4431F}" type="datetime1">
              <a:rPr lang="en-US" altLang="en-US" smtClean="0"/>
              <a:t>4/16/2021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3F7D2-886B-475C-B8AB-DD2A92034B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175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9795B-4512-4221-983D-3ECB50D37A85}" type="datetime1">
              <a:rPr lang="en-US" altLang="en-US" smtClean="0"/>
              <a:t>4/16/2021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B4825-F54E-47B9-8D7C-B6995D760FF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30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1CD08-CD4D-48C7-9507-19636C6A769B}" type="datetime1">
              <a:rPr lang="en-US" altLang="en-US" smtClean="0"/>
              <a:t>4/16/2021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49F5-4577-41FC-8DA8-6FBC9446D2D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6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9FB57-5595-4560-877B-4795384DF848}" type="datetime1">
              <a:rPr lang="en-US" altLang="en-US" smtClean="0"/>
              <a:t>4/16/2021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BD854-42A8-4065-AE63-6DE820EE6B8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940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9DD191-9B03-43AB-8BFC-28BF35C35C1B}" type="datetime1">
              <a:rPr lang="en-US" altLang="en-US" smtClean="0"/>
              <a:t>4/16/2021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CC2392-5A2A-4DEB-BAAD-6E8F7AA25DE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559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57185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971" y="3727858"/>
            <a:ext cx="4572001" cy="1721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`</a:t>
            </a:r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95263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5400" y="1099617"/>
            <a:ext cx="3511315" cy="39618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86" y="386765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latin typeface="Goudy Old Style" panose="02020502050305020303" pitchFamily="18" charset="0"/>
              </a:rPr>
              <a:t>MONTHLY FINANCIAL REPORT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latin typeface="Goudy Old Style" panose="02020502050305020303" pitchFamily="18" charset="0"/>
              </a:rPr>
              <a:t>through </a:t>
            </a:r>
            <a:r>
              <a:rPr lang="en-US" altLang="en-US" b="1" dirty="0" smtClean="0">
                <a:latin typeface="Goudy Old Style" panose="02020502050305020303" pitchFamily="18" charset="0"/>
              </a:rPr>
              <a:t>March 31, </a:t>
            </a:r>
            <a:r>
              <a:rPr lang="en-US" altLang="en-US" b="1" dirty="0">
                <a:latin typeface="Goudy Old Style" panose="02020502050305020303" pitchFamily="18" charset="0"/>
              </a:rPr>
              <a:t>2021 (FY 2020-21) </a:t>
            </a:r>
          </a:p>
          <a:p>
            <a:pPr algn="ctr">
              <a:spcBef>
                <a:spcPct val="0"/>
              </a:spcBef>
            </a:pPr>
            <a:r>
              <a:rPr lang="en-US" altLang="en-US" sz="900" dirty="0">
                <a:latin typeface="Goudy Old Style" panose="02020502050305020303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endParaRPr lang="en-US" altLang="en-US" dirty="0">
              <a:latin typeface="Goudy Old Style" panose="02020502050305020303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b="1" i="1" dirty="0" smtClean="0">
                <a:latin typeface="Goudy Old Style" panose="02020502050305020303" pitchFamily="18" charset="0"/>
              </a:rPr>
              <a:t>April 19, </a:t>
            </a:r>
            <a:r>
              <a:rPr lang="en-US" altLang="en-US" b="1" i="1" dirty="0">
                <a:latin typeface="Goudy Old Style" panose="02020502050305020303" pitchFamily="18" charset="0"/>
              </a:rPr>
              <a:t>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9192" y="446088"/>
            <a:ext cx="7777163" cy="3961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749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3" y="290673"/>
            <a:ext cx="6978102" cy="52770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AE9F11B-D3A4-48DA-8F1C-4E9BB5459B8D}" type="slidenum">
              <a:rPr lang="en-US" altLang="en-US" sz="1200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en-US" sz="1200" dirty="0"/>
          </a:p>
        </p:txBody>
      </p:sp>
      <p:pic>
        <p:nvPicPr>
          <p:cNvPr id="5" name="Picture 4" descr="A picture containing food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82" y="187346"/>
            <a:ext cx="106079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6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22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0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1079430"/>
            <a:ext cx="7334250" cy="3804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expenses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reflect the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grant, which we should receive in May.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Tuition costs essentially on track with budget as we have received tuition from other towns (as expected)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stages of the year-end process – closing down old, unexpended POs, ensuring expenses were properly charged to grants, re-estimating expenses vs. our full year budget.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outlook for the year will be in May.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63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17" y="240790"/>
            <a:ext cx="6991350" cy="53160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AE9F11B-D3A4-48DA-8F1C-4E9BB5459B8D}" type="slidenum">
              <a:rPr lang="en-US" altLang="en-US" sz="1200" smtClean="0"/>
              <a:pPr>
                <a:spcAft>
                  <a:spcPts val="600"/>
                </a:spcAft>
                <a:defRPr/>
              </a:pPr>
              <a:t>5</a:t>
            </a:fld>
            <a:endParaRPr lang="en-US" altLang="en-US" sz="1200" dirty="0"/>
          </a:p>
        </p:txBody>
      </p:sp>
      <p:pic>
        <p:nvPicPr>
          <p:cNvPr id="5" name="Picture 4" descr="A picture containing food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59" y="240790"/>
            <a:ext cx="106079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5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AE9F11B-D3A4-48DA-8F1C-4E9BB5459B8D}" type="slidenum">
              <a:rPr lang="en-US" altLang="en-US" sz="1200" smtClean="0"/>
              <a:pPr>
                <a:spcAft>
                  <a:spcPts val="600"/>
                </a:spcAft>
                <a:defRPr/>
              </a:pPr>
              <a:t>6</a:t>
            </a:fld>
            <a:endParaRPr lang="en-US" altLang="en-US" sz="1200" dirty="0"/>
          </a:p>
        </p:txBody>
      </p:sp>
      <p:pic>
        <p:nvPicPr>
          <p:cNvPr id="5" name="Picture 4" descr="A picture containing food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9" y="240790"/>
            <a:ext cx="1060796" cy="329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12" y="570003"/>
            <a:ext cx="7710838" cy="44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1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19" y="181921"/>
            <a:ext cx="6367901" cy="541051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AE9F11B-D3A4-48DA-8F1C-4E9BB5459B8D}" type="slidenum">
              <a:rPr lang="en-US" altLang="en-US" sz="1200" smtClean="0"/>
              <a:pPr>
                <a:spcAft>
                  <a:spcPts val="600"/>
                </a:spcAft>
                <a:defRPr/>
              </a:pPr>
              <a:t>7</a:t>
            </a:fld>
            <a:endParaRPr lang="en-US" alt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16" y="181921"/>
            <a:ext cx="106079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8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114</Words>
  <Application>Microsoft Office PowerPoint</Application>
  <PresentationFormat>On-screen Show (16:10)</PresentationFormat>
  <Paragraphs>26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Goudy Old Style</vt:lpstr>
      <vt:lpstr>News Gothic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Penn, Phillip</dc:creator>
  <cp:lastModifiedBy>Penn, Phillip</cp:lastModifiedBy>
  <cp:revision>145</cp:revision>
  <cp:lastPrinted>2021-01-15T19:00:03Z</cp:lastPrinted>
  <dcterms:created xsi:type="dcterms:W3CDTF">2020-01-16T09:42:05Z</dcterms:created>
  <dcterms:modified xsi:type="dcterms:W3CDTF">2021-04-16T16:50:59Z</dcterms:modified>
</cp:coreProperties>
</file>